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2" r:id="rId9"/>
    <p:sldId id="267" r:id="rId10"/>
    <p:sldId id="276" r:id="rId11"/>
    <p:sldId id="271" r:id="rId12"/>
    <p:sldId id="273" r:id="rId13"/>
    <p:sldId id="275" r:id="rId14"/>
    <p:sldId id="266" r:id="rId15"/>
    <p:sldId id="274" r:id="rId16"/>
    <p:sldId id="268" r:id="rId17"/>
    <p:sldId id="27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4DC"/>
    <a:srgbClr val="920000"/>
    <a:srgbClr val="E2DCD0"/>
    <a:srgbClr val="E7EAED"/>
    <a:srgbClr val="F4E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lz Daniil" userId="11a1a4dd8e0b36f3" providerId="LiveId" clId="{CBDC8C8F-AD2F-4133-B467-5896369D3963}"/>
    <pc:docChg chg="modSld">
      <pc:chgData name="Shulz Daniil" userId="11a1a4dd8e0b36f3" providerId="LiveId" clId="{CBDC8C8F-AD2F-4133-B467-5896369D3963}" dt="2025-03-29T17:00:30.818" v="29" actId="571"/>
      <pc:docMkLst>
        <pc:docMk/>
      </pc:docMkLst>
      <pc:sldChg chg="modSp mod">
        <pc:chgData name="Shulz Daniil" userId="11a1a4dd8e0b36f3" providerId="LiveId" clId="{CBDC8C8F-AD2F-4133-B467-5896369D3963}" dt="2025-03-29T16:51:39.121" v="27" actId="20577"/>
        <pc:sldMkLst>
          <pc:docMk/>
          <pc:sldMk cId="2579563531" sldId="273"/>
        </pc:sldMkLst>
        <pc:spChg chg="mod">
          <ac:chgData name="Shulz Daniil" userId="11a1a4dd8e0b36f3" providerId="LiveId" clId="{CBDC8C8F-AD2F-4133-B467-5896369D3963}" dt="2025-03-29T16:51:39.121" v="27" actId="20577"/>
          <ac:spMkLst>
            <pc:docMk/>
            <pc:sldMk cId="2579563531" sldId="273"/>
            <ac:spMk id="2" creationId="{C93F8B79-9C04-1E31-3005-050C396CE309}"/>
          </ac:spMkLst>
        </pc:spChg>
      </pc:sldChg>
      <pc:sldChg chg="addSp modSp">
        <pc:chgData name="Shulz Daniil" userId="11a1a4dd8e0b36f3" providerId="LiveId" clId="{CBDC8C8F-AD2F-4133-B467-5896369D3963}" dt="2025-03-29T17:00:30.818" v="29" actId="571"/>
        <pc:sldMkLst>
          <pc:docMk/>
          <pc:sldMk cId="1751015399" sldId="274"/>
        </pc:sldMkLst>
        <pc:spChg chg="add mod">
          <ac:chgData name="Shulz Daniil" userId="11a1a4dd8e0b36f3" providerId="LiveId" clId="{CBDC8C8F-AD2F-4133-B467-5896369D3963}" dt="2025-03-29T17:00:30.818" v="29" actId="571"/>
          <ac:spMkLst>
            <pc:docMk/>
            <pc:sldMk cId="1751015399" sldId="274"/>
            <ac:spMk id="2" creationId="{3E4319B4-5847-AC9F-FE27-DED0795259E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D9F60-A1E8-3915-8F25-67D3D6B66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F8F968-14B2-D9CD-8FC6-BD2CA5CA4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F7D16A-95FA-8A6D-3027-1E674C71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E3F90E-C979-941E-3C93-5701819D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28AB94-0CE6-2033-E8AD-A1EFF7D2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95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FD4C3-CE95-090E-52DB-D1AFDCDD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538AFE-1A07-ADE6-0A30-F742B5942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0E2BA1-8BDB-2378-43D7-DD554A2D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B0ED4-E5EE-BE19-6083-0C276548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A8A15-BDE2-D664-BD59-D7DA1268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52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857B3A-1743-F926-A9EC-AA4212DD7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F868ED-FD85-81B8-3502-60E47DCF8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57D9A-CA43-41E0-31E4-10AD298A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108BF4-72CD-4EC9-534F-52B5A290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414286-5843-49B8-63CE-47229834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1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B829A-42C3-E189-3D3D-88487144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7318B5-F58A-9E32-D6D1-D24480A8A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1B0B4C-0426-7B47-AB30-DB2A3B4B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12265-BB45-4348-FF96-B139C5E4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30F900-DF97-EDEF-62BF-30EBE74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61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9C8ED-34BB-7FE1-6105-A6BC5A82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632EA0-CF25-6253-21E1-1B835C554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1B5685-5188-953A-96BA-DFC13725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3DAB7-4515-BE7F-4BF3-FFBB8C7B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BD26C4-CECE-4283-ADEB-EE0C6291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70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69A4A5-B357-2A97-48DC-22B772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06CDA3-5075-4CD8-3CB3-F43EE5CE4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E88C48-62FE-DCE5-E6AB-A9FB4EC15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28AED7-4649-AB5F-8D7A-3AADECD9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469627-B717-73C0-71C5-E371B385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B3970B-D854-85BA-D82C-A704CF5E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67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A88F5-CDAD-0CBD-D3AE-B035A4DF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A0945A-6DBC-7D1B-4B18-40AC24043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4953CB-8F28-5511-9498-9F6A23773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34C975C-CEA9-87AD-9A5C-B550CD8AF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E84D04F-843D-58BC-B43A-14CCB4D61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16FBBC1-BFD0-670A-6FB7-6DBDE42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A31AED-CD1C-294F-B541-37336538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10D304-9E1F-ECD0-5662-BB828600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99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267BC-7B69-758D-36C0-C03A5E5B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752198-16E5-B85F-8B00-177E7C9B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B1CD1E0-423B-8AA3-1D99-94D60AE9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270218-9976-7FFC-EC45-EACCDD8A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19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3EFDD18-CCA3-D47F-0266-F931AB7A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AFFE5F4-D1F0-A626-3389-5D1A3C544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4C1983-CA8C-2869-881E-01E18623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68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A6C31-AEE1-D581-B893-8CF1731E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1A01F-C6FE-C16E-77E1-E751B0E50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B2F8B4-4CAC-1715-41E5-98CD1033C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58529F-46B2-2E7A-09B1-FAE28602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352007-7958-BDB7-3E3D-1163EF2E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A65CFF-B6D6-CADF-4C26-09DBD2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25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E54C6-CED2-43E5-3E3F-AFEC8211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AD1A614-64BD-08CB-91BD-60CFFCF7F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02494B-CD94-7FA0-333A-674FE8DBB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CA3369-9691-208A-F5EB-7D17AFE5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CD08D2-4A92-4361-9E10-8CD7AA0F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481CCB-969F-BE1D-C31A-ED93CA30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57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919F4-D676-04C4-CBD5-4CAD1A31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CA7555-5860-97DB-2C44-C6BFA6B2A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3E17D6-AB1F-19BE-CC61-82CA052E3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DA752-6FA1-4844-ABEB-B03A4046077E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6DE76-47AA-7C08-DF54-2AD8D6E44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4AB27E-3BCD-0163-B566-980A02F4F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54D16-AA04-4B51-8726-1D40778FE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08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86489-AD4B-1A79-BBC8-FD795D9D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81828"/>
            <a:ext cx="12192000" cy="1360569"/>
          </a:xfrm>
        </p:spPr>
        <p:txBody>
          <a:bodyPr>
            <a:noAutofit/>
          </a:bodyPr>
          <a:lstStyle/>
          <a:p>
            <a:r>
              <a:rPr lang="ru-RU" sz="9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П</a:t>
            </a:r>
            <a:r>
              <a:rPr lang="ru-RU" sz="96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у</a:t>
            </a:r>
            <a:r>
              <a:rPr lang="ru-RU" sz="9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тевод</a:t>
            </a:r>
            <a:endParaRPr lang="ru-RU" sz="6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70F07-16CD-B622-74F3-9EC27504067E}"/>
              </a:ext>
            </a:extLst>
          </p:cNvPr>
          <p:cNvSpPr txBox="1"/>
          <p:nvPr/>
        </p:nvSpPr>
        <p:spPr>
          <a:xfrm>
            <a:off x="2585046" y="3514097"/>
            <a:ext cx="7021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5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Мобильное приложение для организации путешествий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4ED1D-9CE2-7F5E-8DB5-4ECB7672B0C1}"/>
              </a:ext>
            </a:extLst>
          </p:cNvPr>
          <p:cNvSpPr txBox="1"/>
          <p:nvPr/>
        </p:nvSpPr>
        <p:spPr>
          <a:xfrm>
            <a:off x="7130557" y="6099605"/>
            <a:ext cx="490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Подготовила команда 9.3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170DAE-F87C-AFA5-B611-04E0F3331F06}"/>
              </a:ext>
            </a:extLst>
          </p:cNvPr>
          <p:cNvSpPr/>
          <p:nvPr/>
        </p:nvSpPr>
        <p:spPr>
          <a:xfrm>
            <a:off x="154330" y="173620"/>
            <a:ext cx="11889128" cy="651076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15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61F7DCB-CDB4-326F-458F-A94F6FF43FFC}"/>
              </a:ext>
            </a:extLst>
          </p:cNvPr>
          <p:cNvSpPr txBox="1">
            <a:spLocks/>
          </p:cNvSpPr>
          <p:nvPr/>
        </p:nvSpPr>
        <p:spPr>
          <a:xfrm>
            <a:off x="2678601" y="-35359"/>
            <a:ext cx="6834797" cy="1209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Прототипы</a:t>
            </a:r>
            <a:endParaRPr lang="ru-RU" sz="4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B34C6F-81B7-ABC0-359B-5DEE10D7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4"/>
          <a:stretch/>
        </p:blipFill>
        <p:spPr>
          <a:xfrm>
            <a:off x="6869827" y="1106056"/>
            <a:ext cx="2524523" cy="554704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293562-79A7-2E42-A588-1148313E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312" y="1174196"/>
            <a:ext cx="2530014" cy="551341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0D15E47-1ED3-37D4-498F-B02AC260A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9" y="6244280"/>
            <a:ext cx="1961349" cy="5596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FCB826-C94E-E6BA-DF87-652FF83D7B86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9/16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735CA74-FD52-D21C-361F-3A6149E98DC4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4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E19E16-4693-A70C-4C97-66C87C5CCECF}"/>
              </a:ext>
            </a:extLst>
          </p:cNvPr>
          <p:cNvSpPr txBox="1">
            <a:spLocks/>
          </p:cNvSpPr>
          <p:nvPr/>
        </p:nvSpPr>
        <p:spPr>
          <a:xfrm>
            <a:off x="1674495" y="75235"/>
            <a:ext cx="8843005" cy="2148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Краткосрочные перспективы</a:t>
            </a:r>
            <a:endParaRPr lang="en-US" sz="8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7199A-7319-F9CD-BE82-FA7706C261A9}"/>
              </a:ext>
            </a:extLst>
          </p:cNvPr>
          <p:cNvSpPr txBox="1"/>
          <p:nvPr/>
        </p:nvSpPr>
        <p:spPr>
          <a:xfrm>
            <a:off x="571979" y="2405207"/>
            <a:ext cx="1104803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Создание полноценной возможности сохранения воспоминаний о поездке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Интеграция с туристическими сервисами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Создание </a:t>
            </a:r>
            <a:r>
              <a:rPr lang="en-US" sz="3600" dirty="0"/>
              <a:t>IOS</a:t>
            </a:r>
            <a:r>
              <a:rPr lang="ru-RU" sz="3600" dirty="0"/>
              <a:t>-приложения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ru-RU" sz="3200" dirty="0"/>
          </a:p>
        </p:txBody>
      </p:sp>
      <p:pic>
        <p:nvPicPr>
          <p:cNvPr id="10" name="Рисунок 9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9E0AA20-709F-4137-63DF-7F3EACC6D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D2E18-53DA-4D2A-843A-25584432689C}"/>
              </a:ext>
            </a:extLst>
          </p:cNvPr>
          <p:cNvSpPr txBox="1"/>
          <p:nvPr/>
        </p:nvSpPr>
        <p:spPr>
          <a:xfrm>
            <a:off x="10718272" y="6197990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10/16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18538F1-28A7-C0F2-FFEE-D3F9360D1336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638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E19E16-4693-A70C-4C97-66C87C5CCECF}"/>
              </a:ext>
            </a:extLst>
          </p:cNvPr>
          <p:cNvSpPr txBox="1">
            <a:spLocks/>
          </p:cNvSpPr>
          <p:nvPr/>
        </p:nvSpPr>
        <p:spPr>
          <a:xfrm>
            <a:off x="1518236" y="100372"/>
            <a:ext cx="9155521" cy="2139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Долгосрочные перспективы</a:t>
            </a:r>
            <a:endParaRPr lang="en-US" sz="8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3F8B79-9C04-1E31-3005-050C396CE309}"/>
              </a:ext>
            </a:extLst>
          </p:cNvPr>
          <p:cNvSpPr txBox="1"/>
          <p:nvPr/>
        </p:nvSpPr>
        <p:spPr>
          <a:xfrm>
            <a:off x="571980" y="2449188"/>
            <a:ext cx="1104803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Создание платной подписки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Расширение на мировой рынок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Интеграция с сервисами бронирования отелей, аренды машин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Интеграция ИИ для планирования маршрутов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200" b="0" i="0" dirty="0">
                <a:effectLst/>
                <a:latin typeface="DeepSeek-CJK-patch"/>
              </a:rPr>
              <a:t>Автоматическая генерация видео-дневников из загруженных фото</a:t>
            </a:r>
            <a:endParaRPr lang="ru-RU" sz="32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ru-RU" sz="3200" dirty="0"/>
          </a:p>
        </p:txBody>
      </p:sp>
      <p:pic>
        <p:nvPicPr>
          <p:cNvPr id="3" name="Рисунок 2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36FEF30-462B-28BC-9EB4-3A9377578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8853D-1628-84C4-9995-A9F0F1F5FCD6}"/>
              </a:ext>
            </a:extLst>
          </p:cNvPr>
          <p:cNvSpPr txBox="1"/>
          <p:nvPr/>
        </p:nvSpPr>
        <p:spPr>
          <a:xfrm>
            <a:off x="10718272" y="6197990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11/16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B7CC90A-F09B-8F1C-EC7E-951E0C35B1DB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563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E19E16-4693-A70C-4C97-66C87C5CCECF}"/>
              </a:ext>
            </a:extLst>
          </p:cNvPr>
          <p:cNvSpPr txBox="1">
            <a:spLocks/>
          </p:cNvSpPr>
          <p:nvPr/>
        </p:nvSpPr>
        <p:spPr>
          <a:xfrm>
            <a:off x="1649561" y="-34977"/>
            <a:ext cx="9155521" cy="1354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Стек технологий</a:t>
            </a:r>
            <a:endParaRPr lang="en-US" sz="8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Рисунок 6" descr="Изображение выглядит как снимок экрана, Графика, Красочность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C5E19C4-4FCB-D61C-4684-BA3059445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11" y="1319514"/>
            <a:ext cx="3047619" cy="3047619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B0D2F76-BF5E-F930-289B-E6B33C54B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75" y="1319514"/>
            <a:ext cx="3047619" cy="304761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искус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06EC6AC-7F90-9236-4E51-28F25B87B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924" y="1319514"/>
            <a:ext cx="3047617" cy="30476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6FC2E70-205E-4205-893B-532DCA531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6347" y="4261903"/>
            <a:ext cx="2277794" cy="22777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2B230D-5E97-9625-8FF3-BCA1789EE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557" y="4367131"/>
            <a:ext cx="1908350" cy="1965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E72FE9-AA50-D3D6-4A5D-A6C4C70E6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6749" y="4261903"/>
            <a:ext cx="2181142" cy="218114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22B5829-1112-B380-DDC1-6B6AC24A5E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E88FDA-8100-7A07-C75A-3F15BF115619}"/>
              </a:ext>
            </a:extLst>
          </p:cNvPr>
          <p:cNvSpPr txBox="1"/>
          <p:nvPr/>
        </p:nvSpPr>
        <p:spPr>
          <a:xfrm>
            <a:off x="10718272" y="6197990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12/16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689BBD4-F5A2-BD6B-97D2-73E2A25017FD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94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9A36441-F2DE-51A9-2406-1EC617BDC999}"/>
              </a:ext>
            </a:extLst>
          </p:cNvPr>
          <p:cNvSpPr txBox="1">
            <a:spLocks/>
          </p:cNvSpPr>
          <p:nvPr/>
        </p:nvSpPr>
        <p:spPr>
          <a:xfrm>
            <a:off x="2036206" y="0"/>
            <a:ext cx="8119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Бизнес-модель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42740-85FF-2B93-ACC6-CC892A02D522}"/>
              </a:ext>
            </a:extLst>
          </p:cNvPr>
          <p:cNvSpPr txBox="1"/>
          <p:nvPr/>
        </p:nvSpPr>
        <p:spPr>
          <a:xfrm>
            <a:off x="594651" y="2459504"/>
            <a:ext cx="3740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Ненавязчивая реклама без подписки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28C6B-E38C-5585-C3C4-47B69E3DEA13}"/>
              </a:ext>
            </a:extLst>
          </p:cNvPr>
          <p:cNvSpPr txBox="1"/>
          <p:nvPr/>
        </p:nvSpPr>
        <p:spPr>
          <a:xfrm>
            <a:off x="8141827" y="4398496"/>
            <a:ext cx="32124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Подписка с пробным периодом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E2AE2-96C6-9412-F2BE-BC8008422C5D}"/>
              </a:ext>
            </a:extLst>
          </p:cNvPr>
          <p:cNvSpPr txBox="1"/>
          <p:nvPr/>
        </p:nvSpPr>
        <p:spPr>
          <a:xfrm>
            <a:off x="4164960" y="3429000"/>
            <a:ext cx="3976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</a:rPr>
              <a:t>Интеграция с туристическими фирмами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8C187-3CEB-180F-FFD1-B0346FE154FF}"/>
              </a:ext>
            </a:extLst>
          </p:cNvPr>
          <p:cNvSpPr txBox="1"/>
          <p:nvPr/>
        </p:nvSpPr>
        <p:spPr>
          <a:xfrm>
            <a:off x="2071787" y="1325563"/>
            <a:ext cx="785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b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155F6D-73D1-D4A2-ECD6-887327332591}"/>
              </a:ext>
            </a:extLst>
          </p:cNvPr>
          <p:cNvSpPr txBox="1"/>
          <p:nvPr/>
        </p:nvSpPr>
        <p:spPr>
          <a:xfrm>
            <a:off x="5703102" y="2315082"/>
            <a:ext cx="785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ru-RU" sz="80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F660C-410C-8D82-9DB2-3C460A13F8DE}"/>
              </a:ext>
            </a:extLst>
          </p:cNvPr>
          <p:cNvSpPr txBox="1"/>
          <p:nvPr/>
        </p:nvSpPr>
        <p:spPr>
          <a:xfrm>
            <a:off x="9355156" y="3429000"/>
            <a:ext cx="785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ru-RU" sz="8000" b="1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2" name="Рисунок 11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9EADF9C-150A-CD91-F00A-EBC0D32CB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1C518B-71E7-713B-5AEE-579AE7A6F1FB}"/>
              </a:ext>
            </a:extLst>
          </p:cNvPr>
          <p:cNvSpPr txBox="1"/>
          <p:nvPr/>
        </p:nvSpPr>
        <p:spPr>
          <a:xfrm>
            <a:off x="10718272" y="6197990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13/16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B2AF8F4-98B6-CEEE-9DA0-E92668C2FFA9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66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E19E16-4693-A70C-4C97-66C87C5CCECF}"/>
              </a:ext>
            </a:extLst>
          </p:cNvPr>
          <p:cNvSpPr txBox="1">
            <a:spLocks/>
          </p:cNvSpPr>
          <p:nvPr/>
        </p:nvSpPr>
        <p:spPr>
          <a:xfrm>
            <a:off x="1518239" y="93353"/>
            <a:ext cx="9155521" cy="2139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Сроки развития проекта</a:t>
            </a:r>
            <a:endParaRPr lang="en-US" sz="8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15518-B3EA-AE07-1978-C9B7E202B7AB}"/>
              </a:ext>
            </a:extLst>
          </p:cNvPr>
          <p:cNvSpPr txBox="1"/>
          <p:nvPr/>
        </p:nvSpPr>
        <p:spPr>
          <a:xfrm>
            <a:off x="301456" y="2500129"/>
            <a:ext cx="33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ru-RU" sz="36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Этап</a:t>
            </a:r>
            <a:endParaRPr lang="en-US" sz="3600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ru-RU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Запуск </a:t>
            </a:r>
            <a: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MVP</a:t>
            </a:r>
            <a:endParaRPr lang="ru-RU" sz="3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7EEF1-5BD4-EBA2-8B52-DF8F835B1523}"/>
              </a:ext>
            </a:extLst>
          </p:cNvPr>
          <p:cNvSpPr txBox="1"/>
          <p:nvPr/>
        </p:nvSpPr>
        <p:spPr>
          <a:xfrm>
            <a:off x="3797457" y="2500129"/>
            <a:ext cx="4131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 </a:t>
            </a:r>
            <a:r>
              <a:rPr lang="ru-RU" sz="36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Этап</a:t>
            </a:r>
            <a:endParaRPr lang="en-US" sz="3600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ru-RU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Добавление новых функций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E58A2-F705-CF7B-99A2-510C9E06D59C}"/>
              </a:ext>
            </a:extLst>
          </p:cNvPr>
          <p:cNvSpPr txBox="1"/>
          <p:nvPr/>
        </p:nvSpPr>
        <p:spPr>
          <a:xfrm>
            <a:off x="7708292" y="2500129"/>
            <a:ext cx="4668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 </a:t>
            </a:r>
            <a:r>
              <a:rPr lang="ru-RU" sz="36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Этап</a:t>
            </a:r>
            <a:br>
              <a:rPr lang="ru-RU" sz="36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ru-RU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Интеграция с туристическими агентствами</a:t>
            </a:r>
          </a:p>
        </p:txBody>
      </p:sp>
      <p:pic>
        <p:nvPicPr>
          <p:cNvPr id="16" name="Рисунок 15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EFEB38F-A3B5-CBEE-49CC-8351AF8F8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247C84-B100-4959-8C5D-F1EA72B00BA6}"/>
              </a:ext>
            </a:extLst>
          </p:cNvPr>
          <p:cNvSpPr txBox="1"/>
          <p:nvPr/>
        </p:nvSpPr>
        <p:spPr>
          <a:xfrm>
            <a:off x="10718272" y="6197990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14/16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A19BE53-0D62-7055-1779-BA0604BBDB83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015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457E2E8-243E-3050-E650-C67AB39F960F}"/>
              </a:ext>
            </a:extLst>
          </p:cNvPr>
          <p:cNvSpPr txBox="1">
            <a:spLocks/>
          </p:cNvSpPr>
          <p:nvPr/>
        </p:nvSpPr>
        <p:spPr>
          <a:xfrm>
            <a:off x="3169379" y="99101"/>
            <a:ext cx="5853240" cy="1000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UI Kit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4DB37-E0DC-BF69-0693-7064424B4E4C}"/>
              </a:ext>
            </a:extLst>
          </p:cNvPr>
          <p:cNvSpPr txBox="1"/>
          <p:nvPr/>
        </p:nvSpPr>
        <p:spPr>
          <a:xfrm>
            <a:off x="2080702" y="848230"/>
            <a:ext cx="803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Супрематизм как основа дизайна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C312BAB-A982-3DD1-CA4D-D6B2E8810D42}"/>
              </a:ext>
            </a:extLst>
          </p:cNvPr>
          <p:cNvSpPr/>
          <p:nvPr/>
        </p:nvSpPr>
        <p:spPr>
          <a:xfrm>
            <a:off x="3038952" y="1615163"/>
            <a:ext cx="6383334" cy="2361236"/>
          </a:xfrm>
          <a:prstGeom prst="rect">
            <a:avLst/>
          </a:prstGeom>
          <a:solidFill>
            <a:srgbClr val="E2DC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 descr="Изображение выглядит как символ, Шриф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F250975-1C45-A398-BB2F-E83F52D4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941" y="2749016"/>
            <a:ext cx="2132817" cy="20400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00FCE9-B9BB-77FC-68CC-9567DBC938B0}"/>
              </a:ext>
            </a:extLst>
          </p:cNvPr>
          <p:cNvSpPr txBox="1"/>
          <p:nvPr/>
        </p:nvSpPr>
        <p:spPr>
          <a:xfrm>
            <a:off x="7982143" y="4722077"/>
            <a:ext cx="1372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Лого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F3103EA-E217-E86C-C0F5-CA114E9D6F3A}"/>
              </a:ext>
            </a:extLst>
          </p:cNvPr>
          <p:cNvSpPr/>
          <p:nvPr/>
        </p:nvSpPr>
        <p:spPr>
          <a:xfrm>
            <a:off x="434649" y="2881287"/>
            <a:ext cx="3095837" cy="3278611"/>
          </a:xfrm>
          <a:prstGeom prst="rect">
            <a:avLst/>
          </a:prstGeom>
          <a:solidFill>
            <a:srgbClr val="E2DC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6BA6D0D-3943-7A16-2623-5A2A5C23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0" t="1717" r="51076" b="67117"/>
          <a:stretch/>
        </p:blipFill>
        <p:spPr>
          <a:xfrm>
            <a:off x="2383817" y="1556116"/>
            <a:ext cx="4946472" cy="4686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Рисунок 27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3F2009-E0F1-8C7D-974F-D66EBF3AC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315B40-3AAE-8F65-FB69-226E4AE14E78}"/>
              </a:ext>
            </a:extLst>
          </p:cNvPr>
          <p:cNvSpPr txBox="1"/>
          <p:nvPr/>
        </p:nvSpPr>
        <p:spPr>
          <a:xfrm>
            <a:off x="10718272" y="6197990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15/16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F408295C-BAD0-8EF2-762F-A87329CF3FCB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417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BC3901F-350F-4C18-7E37-E83B398EEA6F}"/>
              </a:ext>
            </a:extLst>
          </p:cNvPr>
          <p:cNvSpPr txBox="1">
            <a:spLocks/>
          </p:cNvSpPr>
          <p:nvPr/>
        </p:nvSpPr>
        <p:spPr>
          <a:xfrm>
            <a:off x="1621093" y="37887"/>
            <a:ext cx="9241552" cy="9292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Команда проекта</a:t>
            </a:r>
            <a:endParaRPr lang="en-US" sz="8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44AC2-8A55-6734-9479-04A8BCC59421}"/>
              </a:ext>
            </a:extLst>
          </p:cNvPr>
          <p:cNvSpPr txBox="1"/>
          <p:nvPr/>
        </p:nvSpPr>
        <p:spPr>
          <a:xfrm>
            <a:off x="113730" y="1315775"/>
            <a:ext cx="456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Bahnschrift SemiBold" panose="020B0502040204020203" pitchFamily="34" charset="0"/>
              </a:rPr>
              <a:t>Шульженко Даниил🏖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9E082-D68F-3094-FB66-D598EFCAEA34}"/>
              </a:ext>
            </a:extLst>
          </p:cNvPr>
          <p:cNvSpPr txBox="1"/>
          <p:nvPr/>
        </p:nvSpPr>
        <p:spPr>
          <a:xfrm>
            <a:off x="435942" y="3749141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 err="1">
                <a:latin typeface="Bahnschrift SemiBold" panose="020B0502040204020203" pitchFamily="34" charset="0"/>
              </a:rPr>
              <a:t>Едрышов</a:t>
            </a:r>
            <a:r>
              <a:rPr lang="ru-RU" sz="3200" dirty="0">
                <a:latin typeface="Bahnschrift SemiBold" panose="020B0502040204020203" pitchFamily="34" charset="0"/>
              </a:rPr>
              <a:t> Артем🗺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52072-4FBE-EFE1-FB25-E7EF64AA6A12}"/>
              </a:ext>
            </a:extLst>
          </p:cNvPr>
          <p:cNvSpPr txBox="1"/>
          <p:nvPr/>
        </p:nvSpPr>
        <p:spPr>
          <a:xfrm>
            <a:off x="4821448" y="3794419"/>
            <a:ext cx="2840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Bahnschrift SemiBold" panose="020B0502040204020203" pitchFamily="34" charset="0"/>
              </a:rPr>
              <a:t>Дедов Павел🚗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F9042-EA3D-5718-63AC-B39021E816A8}"/>
              </a:ext>
            </a:extLst>
          </p:cNvPr>
          <p:cNvSpPr txBox="1"/>
          <p:nvPr/>
        </p:nvSpPr>
        <p:spPr>
          <a:xfrm>
            <a:off x="4481611" y="1315775"/>
            <a:ext cx="3228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Bahnschrift SemiBold" panose="020B0502040204020203" pitchFamily="34" charset="0"/>
              </a:rPr>
              <a:t>Сторожев Иван🏞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484C3-6EC7-54E1-8340-02FF9A3562E3}"/>
              </a:ext>
            </a:extLst>
          </p:cNvPr>
          <p:cNvSpPr txBox="1"/>
          <p:nvPr/>
        </p:nvSpPr>
        <p:spPr>
          <a:xfrm>
            <a:off x="8608031" y="1290151"/>
            <a:ext cx="3094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Bahnschrift SemiBold" panose="020B0502040204020203" pitchFamily="34" charset="0"/>
              </a:rPr>
              <a:t>Ткачук Матвей🚤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6347A-5981-F763-16A0-EA0896447853}"/>
              </a:ext>
            </a:extLst>
          </p:cNvPr>
          <p:cNvSpPr txBox="1"/>
          <p:nvPr/>
        </p:nvSpPr>
        <p:spPr>
          <a:xfrm>
            <a:off x="8501462" y="3779918"/>
            <a:ext cx="3425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Bahnschrift SemiBold" panose="020B0502040204020203" pitchFamily="34" charset="0"/>
              </a:rPr>
              <a:t>Назаров Михаил✈️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B4DE6-E85B-A524-A65E-D09E36208A14}"/>
              </a:ext>
            </a:extLst>
          </p:cNvPr>
          <p:cNvSpPr txBox="1"/>
          <p:nvPr/>
        </p:nvSpPr>
        <p:spPr>
          <a:xfrm>
            <a:off x="731226" y="1949537"/>
            <a:ext cx="31864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1" dirty="0">
                <a:solidFill>
                  <a:srgbClr val="C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Team Lead</a:t>
            </a:r>
            <a:r>
              <a:rPr lang="ru-RU" sz="2800" i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  <a:endParaRPr lang="ru-RU" sz="2800" b="0" i="1" dirty="0">
              <a:solidFill>
                <a:srgbClr val="C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US" sz="2800" b="0" i="1" dirty="0" err="1">
                <a:solidFill>
                  <a:srgbClr val="C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Fullstack</a:t>
            </a:r>
            <a:r>
              <a:rPr lang="en-US" sz="2800" b="0" i="1" dirty="0">
                <a:solidFill>
                  <a:srgbClr val="C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Developer</a:t>
            </a:r>
            <a:endParaRPr lang="ru-RU" sz="2800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88879-EED0-B3C7-B6C1-777421C2EBD8}"/>
              </a:ext>
            </a:extLst>
          </p:cNvPr>
          <p:cNvSpPr txBox="1"/>
          <p:nvPr/>
        </p:nvSpPr>
        <p:spPr>
          <a:xfrm>
            <a:off x="8445996" y="1936482"/>
            <a:ext cx="31864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Backend Developer</a:t>
            </a:r>
            <a:endParaRPr lang="ru-RU" sz="2800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A3B0CC-B7B1-2D9A-B1EE-F830A34D3205}"/>
              </a:ext>
            </a:extLst>
          </p:cNvPr>
          <p:cNvSpPr txBox="1"/>
          <p:nvPr/>
        </p:nvSpPr>
        <p:spPr>
          <a:xfrm>
            <a:off x="732226" y="4486030"/>
            <a:ext cx="31864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DevOps</a:t>
            </a:r>
            <a:r>
              <a:rPr lang="ru-RU" sz="2800" i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  <a:endParaRPr lang="en-US" sz="2800" i="1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US" sz="2800" i="1" dirty="0" err="1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Fullstack</a:t>
            </a:r>
            <a:r>
              <a:rPr lang="en-US" sz="2800" i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Developer</a:t>
            </a:r>
            <a:endParaRPr lang="ru-RU" sz="2800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3A61E9-4764-ADC9-3888-007EA95E93F6}"/>
              </a:ext>
            </a:extLst>
          </p:cNvPr>
          <p:cNvSpPr txBox="1"/>
          <p:nvPr/>
        </p:nvSpPr>
        <p:spPr>
          <a:xfrm>
            <a:off x="4589111" y="1963614"/>
            <a:ext cx="31864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Project manager</a:t>
            </a:r>
            <a:endParaRPr lang="ru-RU" sz="2800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671C25-1397-237B-6AB3-678F95FA0D3D}"/>
              </a:ext>
            </a:extLst>
          </p:cNvPr>
          <p:cNvSpPr txBox="1"/>
          <p:nvPr/>
        </p:nvSpPr>
        <p:spPr>
          <a:xfrm>
            <a:off x="4589111" y="4502305"/>
            <a:ext cx="3186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UX&amp;UI Designer</a:t>
            </a:r>
            <a:endParaRPr lang="ru-RU" sz="2800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28FAC-7FAB-BB7C-B88F-C7EA3C5AF64A}"/>
              </a:ext>
            </a:extLst>
          </p:cNvPr>
          <p:cNvSpPr txBox="1"/>
          <p:nvPr/>
        </p:nvSpPr>
        <p:spPr>
          <a:xfrm>
            <a:off x="8445996" y="4440369"/>
            <a:ext cx="31864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i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Технический писатель,</a:t>
            </a:r>
          </a:p>
          <a:p>
            <a:pPr algn="ctr"/>
            <a:r>
              <a:rPr lang="ru-RU" sz="2800" i="1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Аналитик</a:t>
            </a:r>
            <a:endParaRPr lang="ru-RU" sz="2800" dirty="0">
              <a:solidFill>
                <a:srgbClr val="C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1" name="Рисунок 20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0B4EBAE-B58B-DCCA-2CE4-9263389EF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9B927F-210C-FA8C-D72A-3BED3FC10F9C}"/>
              </a:ext>
            </a:extLst>
          </p:cNvPr>
          <p:cNvSpPr txBox="1"/>
          <p:nvPr/>
        </p:nvSpPr>
        <p:spPr>
          <a:xfrm>
            <a:off x="10718272" y="6197990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16/16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B8DFAE-5F32-10EE-EA20-8988B1B56CF4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46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452F3-CDBB-9D65-D0B1-18B0A14C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232" y="0"/>
            <a:ext cx="6231535" cy="1325563"/>
          </a:xfrm>
        </p:spPr>
        <p:txBody>
          <a:bodyPr>
            <a:normAutofit/>
          </a:bodyPr>
          <a:lstStyle/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Трудности</a:t>
            </a:r>
          </a:p>
        </p:txBody>
      </p:sp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CD8A22-28ED-AA09-542B-3B92F36F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362A33-7F4A-BE16-D3C9-BCE2D97B48AD}"/>
              </a:ext>
            </a:extLst>
          </p:cNvPr>
          <p:cNvSpPr txBox="1"/>
          <p:nvPr/>
        </p:nvSpPr>
        <p:spPr>
          <a:xfrm>
            <a:off x="148732" y="1570901"/>
            <a:ext cx="78146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Разрозненность инструментов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Координация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Децентрализованное хранение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Время на поиск мест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Отсутствие интернета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B0486F-C236-A5F1-A5C3-B2278FD7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8"/>
          <a:stretch/>
        </p:blipFill>
        <p:spPr bwMode="auto">
          <a:xfrm>
            <a:off x="8035286" y="1491170"/>
            <a:ext cx="3678103" cy="4473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2C6BD-A399-A306-22B3-EFBA67238AE7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/16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502050-8D9A-0CD7-B628-77FEBF137F5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49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BCCC61-57CA-08B3-D615-ED00591B3465}"/>
              </a:ext>
            </a:extLst>
          </p:cNvPr>
          <p:cNvSpPr txBox="1">
            <a:spLocks/>
          </p:cNvSpPr>
          <p:nvPr/>
        </p:nvSpPr>
        <p:spPr>
          <a:xfrm>
            <a:off x="2724160" y="0"/>
            <a:ext cx="67436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Решение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75014-B5EF-6420-29AB-28941F65BC4B}"/>
              </a:ext>
            </a:extLst>
          </p:cNvPr>
          <p:cNvSpPr txBox="1"/>
          <p:nvPr/>
        </p:nvSpPr>
        <p:spPr>
          <a:xfrm>
            <a:off x="4719628" y="1536174"/>
            <a:ext cx="70504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Единое пространство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Совместное редактирование поездки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4000" dirty="0"/>
              <a:t>AI-</a:t>
            </a:r>
            <a:r>
              <a:rPr lang="ru-RU" sz="4000" dirty="0"/>
              <a:t>генерация</a:t>
            </a:r>
            <a:r>
              <a:rPr lang="en-US" sz="4000" dirty="0"/>
              <a:t> </a:t>
            </a:r>
            <a:r>
              <a:rPr lang="ru-RU" sz="4000" dirty="0"/>
              <a:t>и шаблоны для списков вещей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/>
              <a:t>Офлайн-доступ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66424AB-6D98-4A2A-4691-866B3E723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" t="11461" r="550" b="-1"/>
          <a:stretch/>
        </p:blipFill>
        <p:spPr bwMode="auto">
          <a:xfrm>
            <a:off x="736600" y="1630679"/>
            <a:ext cx="3210560" cy="4263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4EA0B6F-DDF6-153E-4E07-D5736C7E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856B2-EEF1-6199-E8FF-3B4C9F1F4FB7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3/16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9E29C2-C2D6-5215-A304-DC3704696FDE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42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11EFE1-E085-05FE-2199-4BE3DE4399D9}"/>
              </a:ext>
            </a:extLst>
          </p:cNvPr>
          <p:cNvSpPr txBox="1">
            <a:spLocks/>
          </p:cNvSpPr>
          <p:nvPr/>
        </p:nvSpPr>
        <p:spPr>
          <a:xfrm>
            <a:off x="1114173" y="1"/>
            <a:ext cx="10497905" cy="1336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Целевая аудитория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061A-1FD7-B1A7-8E45-32F61A88A247}"/>
              </a:ext>
            </a:extLst>
          </p:cNvPr>
          <p:cNvSpPr txBox="1"/>
          <p:nvPr/>
        </p:nvSpPr>
        <p:spPr>
          <a:xfrm>
            <a:off x="531527" y="1575673"/>
            <a:ext cx="556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Возраст: 20-30 лет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07D25-9BCD-CFCF-FC69-15AD6F39FC54}"/>
              </a:ext>
            </a:extLst>
          </p:cNvPr>
          <p:cNvSpPr txBox="1"/>
          <p:nvPr/>
        </p:nvSpPr>
        <p:spPr>
          <a:xfrm>
            <a:off x="531527" y="2283559"/>
            <a:ext cx="7010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География: страны СНГ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13A42-35B8-117E-71FE-1F44C6F720BB}"/>
              </a:ext>
            </a:extLst>
          </p:cNvPr>
          <p:cNvSpPr txBox="1"/>
          <p:nvPr/>
        </p:nvSpPr>
        <p:spPr>
          <a:xfrm>
            <a:off x="531527" y="2995997"/>
            <a:ext cx="8638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Профиль: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effectLst/>
                <a:ea typeface="Calibri" panose="020F0502020204030204" pitchFamily="34" charset="0"/>
              </a:rPr>
              <a:t>Техно-ориентированные люди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effectLst/>
                <a:ea typeface="Calibri" panose="020F0502020204030204" pitchFamily="34" charset="0"/>
              </a:rPr>
              <a:t>Любят планировать свои поездки</a:t>
            </a:r>
            <a:endParaRPr lang="ru-RU" sz="4000" dirty="0"/>
          </a:p>
        </p:txBody>
      </p:sp>
      <p:pic>
        <p:nvPicPr>
          <p:cNvPr id="13" name="Рисунок 12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CE631F3-C5B7-7EDC-BFBE-894945DBF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8D6527-B0CD-1660-29F9-B26D1B787F59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4/16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75BE155-E4C0-0744-CC20-90720C336776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230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BC04ACE-729F-81F0-88B7-6760C5776D86}"/>
              </a:ext>
            </a:extLst>
          </p:cNvPr>
          <p:cNvSpPr txBox="1">
            <a:spLocks/>
          </p:cNvSpPr>
          <p:nvPr/>
        </p:nvSpPr>
        <p:spPr>
          <a:xfrm>
            <a:off x="4402566" y="0"/>
            <a:ext cx="33868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Рынок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78C41F0-ACDC-3B4D-46DF-12F36CC4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45" y="1472878"/>
            <a:ext cx="3912243" cy="39122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3BF7E-4761-029B-ACC7-0F9E49AFFCEC}"/>
              </a:ext>
            </a:extLst>
          </p:cNvPr>
          <p:cNvSpPr txBox="1"/>
          <p:nvPr/>
        </p:nvSpPr>
        <p:spPr>
          <a:xfrm>
            <a:off x="277171" y="1472878"/>
            <a:ext cx="69512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200" i="0" dirty="0">
                <a:effectLst/>
                <a:latin typeface="DeepSeek-CJK-patch"/>
              </a:rPr>
              <a:t>Рост интереса к самостоятельным путешествиям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200" i="0" dirty="0">
                <a:effectLst/>
                <a:latin typeface="DeepSeek-CJK-patch"/>
              </a:rPr>
              <a:t>Поддержка внутреннего туризма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200" i="0" dirty="0">
                <a:effectLst/>
                <a:latin typeface="DeepSeek-CJK-patch"/>
              </a:rPr>
              <a:t>Нет удобных российских аналогов для комплексного планирования</a:t>
            </a:r>
            <a:endParaRPr lang="ru-RU" sz="3200" dirty="0"/>
          </a:p>
        </p:txBody>
      </p:sp>
      <p:pic>
        <p:nvPicPr>
          <p:cNvPr id="7" name="Рисунок 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7329313-810C-34FE-5FB4-CEE99E2F5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CD639-89C9-640A-1D02-E0A9ADA6FD27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5/16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8B1A7B2-73F8-1694-CD18-47DDC11FD8F6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72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43E7C00-367D-E220-7B62-6FE0F55E2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483924"/>
              </p:ext>
            </p:extLst>
          </p:nvPr>
        </p:nvGraphicFramePr>
        <p:xfrm>
          <a:off x="0" y="1080689"/>
          <a:ext cx="12192000" cy="511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884">
                  <a:extLst>
                    <a:ext uri="{9D8B030D-6E8A-4147-A177-3AD203B41FA5}">
                      <a16:colId xmlns:a16="http://schemas.microsoft.com/office/drawing/2014/main" val="1565863391"/>
                    </a:ext>
                  </a:extLst>
                </a:gridCol>
                <a:gridCol w="2744002">
                  <a:extLst>
                    <a:ext uri="{9D8B030D-6E8A-4147-A177-3AD203B41FA5}">
                      <a16:colId xmlns:a16="http://schemas.microsoft.com/office/drawing/2014/main" val="1241773587"/>
                    </a:ext>
                  </a:extLst>
                </a:gridCol>
                <a:gridCol w="2691114">
                  <a:extLst>
                    <a:ext uri="{9D8B030D-6E8A-4147-A177-3AD203B41FA5}">
                      <a16:colId xmlns:a16="http://schemas.microsoft.com/office/drawing/2014/main" val="154801948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28468049"/>
                    </a:ext>
                  </a:extLst>
                </a:gridCol>
              </a:tblGrid>
              <a:tr h="858825">
                <a:tc>
                  <a:txBody>
                    <a:bodyPr/>
                    <a:lstStyle/>
                    <a:p>
                      <a:pPr algn="ctr"/>
                      <a:r>
                        <a:rPr lang="ru-RU" sz="4400" dirty="0"/>
                        <a:t>Сервис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/>
                        <a:t>WonderLog</a:t>
                      </a:r>
                      <a:endParaRPr lang="ru-RU" sz="3600" dirty="0"/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TripAdvisor</a:t>
                      </a:r>
                      <a:endParaRPr lang="ru-RU" sz="3600" dirty="0"/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Copilot2Trip</a:t>
                      </a:r>
                      <a:endParaRPr lang="ru-RU" sz="3600" dirty="0"/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649208"/>
                  </a:ext>
                </a:extLst>
              </a:tr>
              <a:tr h="6669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Карта с выбранными местами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✔️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❌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✔️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16016"/>
                  </a:ext>
                </a:extLst>
              </a:tr>
              <a:tr h="6669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Добавление своих мест для посещения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2DC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❌</a:t>
                      </a:r>
                    </a:p>
                  </a:txBody>
                  <a:tcPr anchor="ctr">
                    <a:solidFill>
                      <a:srgbClr val="E2DC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✔️</a:t>
                      </a:r>
                    </a:p>
                  </a:txBody>
                  <a:tcPr anchor="ctr">
                    <a:solidFill>
                      <a:srgbClr val="E2DC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D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0766"/>
                  </a:ext>
                </a:extLst>
              </a:tr>
              <a:tr h="6669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Возможность поделиться маршрутами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✔️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✔️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✔️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172497"/>
                  </a:ext>
                </a:extLst>
              </a:tr>
              <a:tr h="6669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Доступность в РФ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2DC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✔️</a:t>
                      </a:r>
                    </a:p>
                  </a:txBody>
                  <a:tcPr anchor="ctr">
                    <a:solidFill>
                      <a:srgbClr val="E2DC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✔️</a:t>
                      </a:r>
                    </a:p>
                  </a:txBody>
                  <a:tcPr anchor="ctr">
                    <a:solidFill>
                      <a:srgbClr val="E2DC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D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32611"/>
                  </a:ext>
                </a:extLst>
              </a:tr>
              <a:tr h="60050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Инструмент TODO листов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✔️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❌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926924"/>
                  </a:ext>
                </a:extLst>
              </a:tr>
              <a:tr h="39526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Библиотека маршрутов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DC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✔️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DC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❌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DC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D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66068"/>
                  </a:ext>
                </a:extLst>
              </a:tr>
            </a:tbl>
          </a:graphicData>
        </a:graphic>
      </p:graphicFrame>
      <p:pic>
        <p:nvPicPr>
          <p:cNvPr id="4" name="Рисунок 3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A9E6E81-0EBB-8CCD-7C95-7D432BE0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8" y="6298362"/>
            <a:ext cx="1961349" cy="559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A998A-57E2-2022-3F70-043F155A7297}"/>
              </a:ext>
            </a:extLst>
          </p:cNvPr>
          <p:cNvSpPr txBox="1"/>
          <p:nvPr/>
        </p:nvSpPr>
        <p:spPr>
          <a:xfrm>
            <a:off x="10994354" y="6298362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</a:t>
            </a:r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/16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BBEFAA-BE1C-FB7C-AE43-F3697A5C29FB}"/>
              </a:ext>
            </a:extLst>
          </p:cNvPr>
          <p:cNvSpPr txBox="1">
            <a:spLocks/>
          </p:cNvSpPr>
          <p:nvPr/>
        </p:nvSpPr>
        <p:spPr>
          <a:xfrm>
            <a:off x="2783712" y="-399326"/>
            <a:ext cx="6418162" cy="1741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Конкуренты</a:t>
            </a:r>
          </a:p>
        </p:txBody>
      </p:sp>
    </p:spTree>
    <p:extLst>
      <p:ext uri="{BB962C8B-B14F-4D97-AF65-F5344CB8AC3E}">
        <p14:creationId xmlns:p14="http://schemas.microsoft.com/office/powerpoint/2010/main" val="127499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94297C-BBBE-81AF-77F6-A5CDFA89513C}"/>
              </a:ext>
            </a:extLst>
          </p:cNvPr>
          <p:cNvSpPr txBox="1">
            <a:spLocks/>
          </p:cNvSpPr>
          <p:nvPr/>
        </p:nvSpPr>
        <p:spPr>
          <a:xfrm>
            <a:off x="1133354" y="0"/>
            <a:ext cx="9925292" cy="1279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Наши особенности</a:t>
            </a:r>
            <a:endParaRPr lang="ru-RU" sz="4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FE75C-EABC-0628-1105-EE06A8A4EAC1}"/>
              </a:ext>
            </a:extLst>
          </p:cNvPr>
          <p:cNvSpPr txBox="1"/>
          <p:nvPr/>
        </p:nvSpPr>
        <p:spPr>
          <a:xfrm>
            <a:off x="667473" y="1487299"/>
            <a:ext cx="107181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600" i="0" dirty="0">
                <a:effectLst/>
                <a:latin typeface="DeepSeek-CJK-patch"/>
              </a:rPr>
              <a:t>Совместное редактирование маршрутов в реальном времени</a:t>
            </a:r>
            <a:endParaRPr lang="en-US" sz="3600" i="0" dirty="0">
              <a:effectLst/>
              <a:latin typeface="DeepSeek-CJK-patch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600" i="0" dirty="0">
                <a:effectLst/>
                <a:latin typeface="DeepSeek-CJK-patch"/>
              </a:rPr>
              <a:t>Полноценный офлайн-режим</a:t>
            </a:r>
            <a:endParaRPr lang="en-US" sz="3600" i="0" dirty="0">
              <a:effectLst/>
              <a:latin typeface="DeepSeek-CJK-patch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latin typeface="DeepSeek-CJK-patch"/>
              </a:rPr>
              <a:t>Внедрение ИИ</a:t>
            </a:r>
            <a:r>
              <a:rPr lang="en-US" sz="3600" dirty="0">
                <a:latin typeface="DeepSeek-CJK-patch"/>
              </a:rPr>
              <a:t> </a:t>
            </a:r>
            <a:r>
              <a:rPr lang="ru-RU" sz="3600" dirty="0">
                <a:latin typeface="DeepSeek-CJK-patch"/>
              </a:rPr>
              <a:t>для списков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600" i="0" dirty="0">
                <a:effectLst/>
                <a:latin typeface="DeepSeek-CJK-patch"/>
              </a:rPr>
              <a:t>Встроенная библиотека маршрутов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600" i="0" dirty="0">
                <a:effectLst/>
                <a:latin typeface="DeepSeek-CJK-patch"/>
              </a:rPr>
              <a:t>Документы и билеты в одном месте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3600" i="0" dirty="0">
                <a:effectLst/>
                <a:latin typeface="DeepSeek-CJK-patch"/>
              </a:rPr>
              <a:t>Умные уведомления</a:t>
            </a:r>
            <a:endParaRPr lang="ru-RU" sz="3600" dirty="0">
              <a:latin typeface="DeepSeek-CJK-patch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ru-RU" sz="3600" dirty="0">
              <a:latin typeface="DeepSeek-CJK-patch"/>
            </a:endParaRPr>
          </a:p>
        </p:txBody>
      </p:sp>
      <p:pic>
        <p:nvPicPr>
          <p:cNvPr id="9" name="Рисунок 8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5830F13-61E8-49D1-FF25-9B2B9A928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627A2-4CF4-047B-B5F2-1725E305F462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7/16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E777C61-9D18-DED0-CD6D-9084D1219870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8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929B7F2-5BAC-1D2A-B944-1B6085F7F837}"/>
              </a:ext>
            </a:extLst>
          </p:cNvPr>
          <p:cNvSpPr txBox="1">
            <a:spLocks/>
          </p:cNvSpPr>
          <p:nvPr/>
        </p:nvSpPr>
        <p:spPr>
          <a:xfrm>
            <a:off x="1960052" y="-7852"/>
            <a:ext cx="8542977" cy="235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Группы пользователей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8D44B-20E6-39EC-F2F5-7A0D2EB33504}"/>
              </a:ext>
            </a:extLst>
          </p:cNvPr>
          <p:cNvSpPr txBox="1"/>
          <p:nvPr/>
        </p:nvSpPr>
        <p:spPr>
          <a:xfrm>
            <a:off x="0" y="4679592"/>
            <a:ext cx="452598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ea typeface="VTB Group Cond Book" panose="020B0506050504020204" pitchFamily="34" charset="77"/>
              </a:rPr>
              <a:t>Неавторизованный пользователь</a:t>
            </a:r>
            <a:endParaRPr lang="en-US" sz="3200" b="1" dirty="0">
              <a:solidFill>
                <a:srgbClr val="C00000"/>
              </a:solidFill>
              <a:ea typeface="VTB Group Cond Book" panose="020B050605050402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BFD09-DE6E-8150-2429-18AA532EE6D7}"/>
              </a:ext>
            </a:extLst>
          </p:cNvPr>
          <p:cNvSpPr txBox="1"/>
          <p:nvPr/>
        </p:nvSpPr>
        <p:spPr>
          <a:xfrm>
            <a:off x="3929021" y="4592466"/>
            <a:ext cx="433395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ea typeface="VTB Group Cond Book" panose="020B0506050504020204" pitchFamily="34" charset="77"/>
              </a:rPr>
              <a:t>Авторизованный</a:t>
            </a:r>
            <a:r>
              <a:rPr lang="ru-RU" sz="3600" b="1" dirty="0">
                <a:solidFill>
                  <a:srgbClr val="C00000"/>
                </a:solidFill>
                <a:ea typeface="VTB Group Cond Book" panose="020B0506050504020204" pitchFamily="34" charset="77"/>
              </a:rPr>
              <a:t> </a:t>
            </a:r>
            <a:r>
              <a:rPr lang="ru-RU" sz="3200" b="1" dirty="0">
                <a:solidFill>
                  <a:srgbClr val="C00000"/>
                </a:solidFill>
                <a:ea typeface="VTB Group Cond Book" panose="020B0506050504020204" pitchFamily="34" charset="77"/>
              </a:rPr>
              <a:t>пользователь</a:t>
            </a:r>
          </a:p>
          <a:p>
            <a:pPr algn="ctr"/>
            <a:endParaRPr lang="ru-RU" sz="36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A2F41-719F-0AFF-AE6D-3D697C4E320D}"/>
              </a:ext>
            </a:extLst>
          </p:cNvPr>
          <p:cNvSpPr txBox="1"/>
          <p:nvPr/>
        </p:nvSpPr>
        <p:spPr>
          <a:xfrm>
            <a:off x="8126121" y="4726562"/>
            <a:ext cx="33239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ea typeface="VTB Group Cond Book" panose="020B0506050504020204" pitchFamily="34" charset="77"/>
              </a:rPr>
              <a:t>Администратор</a:t>
            </a:r>
            <a:endParaRPr lang="ru-RU" sz="2800" b="1" dirty="0">
              <a:solidFill>
                <a:srgbClr val="C00000"/>
              </a:solidFill>
              <a:ea typeface="VTB Group Cond Book" panose="020B0506050504020204" pitchFamily="34" charset="77"/>
            </a:endParaRPr>
          </a:p>
        </p:txBody>
      </p:sp>
      <p:pic>
        <p:nvPicPr>
          <p:cNvPr id="10" name="Рисунок 9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37ECEA7-6640-6897-A232-88FF9BEA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" y="6223127"/>
            <a:ext cx="1961349" cy="559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FA26D6-5062-F3C0-1D5F-2A3882583233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8/16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179676B-F955-D15F-0B93-10C14DC3B5BF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A94C19E-2F43-41CA-B246-3F2B9526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37" y="2330776"/>
            <a:ext cx="2356586" cy="2356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78FF46B-B112-D38F-43F8-EC498570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12" y="2282632"/>
            <a:ext cx="1597973" cy="2396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5ED8692-F43E-DECA-AD30-624B312E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1" y="2276364"/>
            <a:ext cx="2441794" cy="2441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59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61F7DCB-CDB4-326F-458F-A94F6FF43FFC}"/>
              </a:ext>
            </a:extLst>
          </p:cNvPr>
          <p:cNvSpPr txBox="1">
            <a:spLocks/>
          </p:cNvSpPr>
          <p:nvPr/>
        </p:nvSpPr>
        <p:spPr>
          <a:xfrm>
            <a:off x="2678601" y="-35359"/>
            <a:ext cx="6834797" cy="1209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Прототипы</a:t>
            </a:r>
            <a:endParaRPr lang="ru-RU" sz="4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8A18564-F0E2-C2FC-01CE-2451AA4F5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80"/>
          <a:stretch/>
        </p:blipFill>
        <p:spPr>
          <a:xfrm>
            <a:off x="6501487" y="1146543"/>
            <a:ext cx="2458990" cy="551291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BCC32D-EE64-9A47-EC2B-8F420DC27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548" y="1146543"/>
            <a:ext cx="2385098" cy="554056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Шрифт, График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0D15E47-1ED3-37D4-498F-B02AC260A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9" y="6244280"/>
            <a:ext cx="1961349" cy="5596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FCB826-C94E-E6BA-DF87-652FF83D7B86}"/>
              </a:ext>
            </a:extLst>
          </p:cNvPr>
          <p:cNvSpPr txBox="1"/>
          <p:nvPr/>
        </p:nvSpPr>
        <p:spPr>
          <a:xfrm>
            <a:off x="10896800" y="621055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9/16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735CA74-FD52-D21C-361F-3A6149E98DC4}"/>
              </a:ext>
            </a:extLst>
          </p:cNvPr>
          <p:cNvSpPr/>
          <p:nvPr/>
        </p:nvSpPr>
        <p:spPr>
          <a:xfrm>
            <a:off x="86810" y="75235"/>
            <a:ext cx="12026096" cy="6707530"/>
          </a:xfrm>
          <a:prstGeom prst="rect">
            <a:avLst/>
          </a:prstGeom>
          <a:noFill/>
          <a:ln>
            <a:solidFill>
              <a:srgbClr val="9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9F9A0B2-AEF2-C300-EC24-11C5DC7B9105}"/>
              </a:ext>
            </a:extLst>
          </p:cNvPr>
          <p:cNvSpPr/>
          <p:nvPr/>
        </p:nvSpPr>
        <p:spPr>
          <a:xfrm>
            <a:off x="6581140" y="3708400"/>
            <a:ext cx="1036320" cy="162560"/>
          </a:xfrm>
          <a:prstGeom prst="rect">
            <a:avLst/>
          </a:prstGeom>
          <a:solidFill>
            <a:srgbClr val="E7E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998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293</Words>
  <Application>Microsoft Office PowerPoint</Application>
  <PresentationFormat>Широкоэкранный</PresentationFormat>
  <Paragraphs>125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Bahnschrift SemiBold</vt:lpstr>
      <vt:lpstr>Cascadia Code</vt:lpstr>
      <vt:lpstr>DeepSeek-CJK-patch</vt:lpstr>
      <vt:lpstr>Sans Serif Collection</vt:lpstr>
      <vt:lpstr>Тема Office</vt:lpstr>
      <vt:lpstr>Путевод</vt:lpstr>
      <vt:lpstr>Трудности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Путевод</dc:title>
  <dc:creator>Shulz Daniil</dc:creator>
  <cp:lastModifiedBy>h058741</cp:lastModifiedBy>
  <cp:revision>3</cp:revision>
  <dcterms:created xsi:type="dcterms:W3CDTF">2025-03-28T21:40:48Z</dcterms:created>
  <dcterms:modified xsi:type="dcterms:W3CDTF">2025-03-30T08:41:43Z</dcterms:modified>
</cp:coreProperties>
</file>